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sldIdLst>
    <p:sldId id="275" r:id="rId2"/>
    <p:sldId id="257" r:id="rId3"/>
    <p:sldId id="307" r:id="rId4"/>
    <p:sldId id="308" r:id="rId5"/>
    <p:sldId id="317" r:id="rId6"/>
    <p:sldId id="311" r:id="rId7"/>
    <p:sldId id="315" r:id="rId8"/>
    <p:sldId id="316" r:id="rId9"/>
    <p:sldId id="314" r:id="rId10"/>
    <p:sldId id="306" r:id="rId11"/>
    <p:sldId id="309" r:id="rId12"/>
    <p:sldId id="319" r:id="rId13"/>
    <p:sldId id="320" r:id="rId14"/>
    <p:sldId id="323" r:id="rId15"/>
    <p:sldId id="321" r:id="rId16"/>
    <p:sldId id="324" r:id="rId17"/>
    <p:sldId id="322" r:id="rId18"/>
    <p:sldId id="325" r:id="rId19"/>
    <p:sldId id="326" r:id="rId20"/>
    <p:sldId id="305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3DCC7EB-716E-43F0-81EF-4E30FF337794}">
          <p14:sldIdLst>
            <p14:sldId id="275"/>
            <p14:sldId id="257"/>
            <p14:sldId id="307"/>
            <p14:sldId id="308"/>
            <p14:sldId id="317"/>
            <p14:sldId id="311"/>
            <p14:sldId id="315"/>
            <p14:sldId id="316"/>
            <p14:sldId id="314"/>
            <p14:sldId id="306"/>
            <p14:sldId id="309"/>
            <p14:sldId id="319"/>
            <p14:sldId id="320"/>
            <p14:sldId id="323"/>
            <p14:sldId id="321"/>
            <p14:sldId id="324"/>
            <p14:sldId id="322"/>
            <p14:sldId id="325"/>
            <p14:sldId id="326"/>
            <p14:sldId id="305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gif>
</file>

<file path=ppt/media/image11.gif>
</file>

<file path=ppt/media/image12.png>
</file>

<file path=ppt/media/image13.jpeg>
</file>

<file path=ppt/media/image14.gif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0ACE4-CB89-4D31-9F52-83BD3D7C42BF}" type="datetimeFigureOut">
              <a:rPr lang="en-GB" smtClean="0"/>
              <a:t>04/09/2024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C830C4-EEED-4FE1-A8A0-552F8F4348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4347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50856-C2E6-9EF4-14AA-703F7C217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8F62BD-15AC-A170-AB97-B3B77A13E3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363D-855F-71FE-6FD6-94874687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A3EB6-979E-4CAC-F758-25969D01D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9ABB1-6304-1ECD-CECE-470B62A7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1012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02E23-99DB-5996-2868-FD4DD4DCE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F5D920-2330-DBE8-1774-A143E5C04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11580-6C02-8324-A713-B767763EA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725BA-5C66-1040-8A9D-5DD1EEC3A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E5B32-3E98-2B2C-8832-987CB52A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8656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E5CA05-9058-12B6-C8F3-BFAB749550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3C7245-9911-D4D7-1A5F-37075F4CC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FF712-923D-7DAD-E943-1509C627D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0C123-2E22-1604-F62B-F8D222E89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447ED-E133-1A9C-77B5-725CD3785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4049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18532-0A5E-D322-22FC-CA8F87C7C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92902-A58F-360D-9609-F44B4B6E1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8E838-A587-9C2A-3D86-78E39404F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BB5E4-4D43-C93D-AE0D-D55667D6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177F4-E769-9BFF-C70A-F902ACF58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334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47A28-78AB-04B1-74C3-536D1CA79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3EFAAC-A37C-2169-A697-DA90472406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634AA-2CB6-4671-0604-F3C9D08E8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64741-87ED-50C1-F1E1-C9FA6232F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7696C-0B67-8D14-A0F9-A27188797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84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4E11A-780B-4963-E214-E29FE2EC8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8FEE8-748F-3C78-3909-FB0919E99C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E9918-93E8-B64F-BAA7-7EF4A7E160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A6023D-6FA5-1617-6626-7520271E2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CC275-3F1B-F34E-432A-16197F8E6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312440-E64D-EF29-9190-C45EF4845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981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929EE-6ADC-BDDD-9964-FE3B7D0D7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099A56-C6ED-B358-8E1F-ED7231623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73DBD-F184-821A-21F7-2492369E4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8B326A-F60F-A00D-A3A7-AA701B08BB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61F3B0-1A12-D6FD-9C7D-5C42B7044F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D3CC20-6F11-8E1C-0320-28AA2A5F4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824E9-DA6C-C4FF-D123-513C1E67B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382DEC-3FF8-D7B4-A6DD-52A409511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6891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46F68-C700-BD9B-D64B-23C996CFC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263FD-0BC2-7B20-C339-624B094F6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392DE-07FD-03DD-3101-52DD8A72A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C7FF71-51D9-DA7E-6FA1-D966FB909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728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3A8759-BB8D-1E21-DAC5-D27147204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8C308-5000-FA01-C3E8-D39641139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03C0DB-42A7-5148-4091-2033BD466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17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32771-C7B2-FC66-8455-B755B0BF7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8EE9-9A43-F0F1-82A7-A49FE98F0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CD1724-350F-C9E4-3FE5-9FC997CA72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1A8F1-8C37-0CBE-5E5D-4C1C74CB0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E0CD3-7022-45E2-2DB1-55E8438E7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E04DD7-7AB7-0D95-7DBC-EE805C3B7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857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6FDC5-E842-F48A-2DB2-02202D732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362755-5099-DD10-7648-E732CE0023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56187B-56DC-E3C2-9876-2E3102410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236CE-52F2-9D97-88C6-F8AB9E580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2E5141-3243-71D1-3909-5BC97EA5E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B672C5-3C69-2F48-3820-C588E1916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272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A1F0A0-A557-CA04-C840-4AB927D9C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C36F2-3114-2BAA-1290-F21114232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F9C71-0F52-B768-7AD2-4981BD9EE3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r>
              <a:rPr lang="en-US"/>
              <a:t>2024/09/04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B9763-7B6F-70B2-F185-94D990C1FD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r>
              <a:rPr lang="en-US"/>
              <a:t>Research progress report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715DE-4873-C9E6-0837-FD7506C212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fld id="{4D4C7DDA-0AF4-4357-B84A-31C679DCE7E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4349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mbria Math" panose="02040503050406030204" pitchFamily="18" charset="0"/>
          <a:ea typeface="Cambria Math" panose="02040503050406030204" pitchFamily="18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mbria Math" panose="02040503050406030204" pitchFamily="18" charset="0"/>
          <a:ea typeface="Cambria Math" panose="02040503050406030204" pitchFamily="18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mbria Math" panose="02040503050406030204" pitchFamily="18" charset="0"/>
          <a:ea typeface="Cambria Math" panose="02040503050406030204" pitchFamily="18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mbria Math" panose="02040503050406030204" pitchFamily="18" charset="0"/>
          <a:ea typeface="Cambria Math" panose="02040503050406030204" pitchFamily="18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mbria Math" panose="02040503050406030204" pitchFamily="18" charset="0"/>
          <a:ea typeface="Cambria Math" panose="02040503050406030204" pitchFamily="18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B1FB8-303B-0AA7-7902-412685DD27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Dual circularly polarized waveguide antenna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CE35F9-9A9D-7398-3306-6EC88DF87C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Building a first prototype for fabrication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8746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677B7-BAC5-0791-BA29-35EC0F484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 1</a:t>
            </a:r>
            <a:endParaRPr lang="en-GB" dirty="0"/>
          </a:p>
        </p:txBody>
      </p:sp>
      <p:pic>
        <p:nvPicPr>
          <p:cNvPr id="9" name="Content Placeholder 8" descr="A green and blue dotted square&#10;&#10;Description automatically generated">
            <a:extLst>
              <a:ext uri="{FF2B5EF4-FFF2-40B4-BE49-F238E27FC236}">
                <a16:creationId xmlns:a16="http://schemas.microsoft.com/office/drawing/2014/main" id="{C90D2C78-BAA6-55E7-4C2C-A6C4CE9FB3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6052"/>
            <a:ext cx="10515600" cy="409048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D499F-002A-290C-9EDC-AAC3769AD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9A45E-DB39-EA1F-C764-81DF54754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71260-C14E-AD99-A491-98141967C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8431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E74C1-1117-99D9-4D4F-116ED1A33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 2</a:t>
            </a:r>
            <a:endParaRPr lang="en-GB" dirty="0"/>
          </a:p>
        </p:txBody>
      </p:sp>
      <p:pic>
        <p:nvPicPr>
          <p:cNvPr id="8" name="Content Placeholder 7" descr="A black square with blue dots&#10;&#10;Description automatically generated">
            <a:extLst>
              <a:ext uri="{FF2B5EF4-FFF2-40B4-BE49-F238E27FC236}">
                <a16:creationId xmlns:a16="http://schemas.microsoft.com/office/drawing/2014/main" id="{47947A30-73D9-6E7C-5361-2D4417A32E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6052"/>
            <a:ext cx="10515600" cy="409048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5BAB0-D001-4B2B-7638-F872217FC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463D4-E798-B5DC-94B6-A489CA2C1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70CE7-875D-65CA-4687-270F8021A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472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43FF5-6C5B-6F36-4250-443B378BB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 2: Single waveguide feed</a:t>
            </a:r>
            <a:endParaRPr lang="en-GB" dirty="0"/>
          </a:p>
        </p:txBody>
      </p:sp>
      <p:pic>
        <p:nvPicPr>
          <p:cNvPr id="8" name="Content Placeholder 7" descr="A black and white image of a rectangular object&#10;&#10;Description automatically generated">
            <a:extLst>
              <a:ext uri="{FF2B5EF4-FFF2-40B4-BE49-F238E27FC236}">
                <a16:creationId xmlns:a16="http://schemas.microsoft.com/office/drawing/2014/main" id="{365C7A28-5F0D-4872-39A6-200D493C6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9304"/>
            <a:ext cx="10515600" cy="408398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66708-1A2F-66A2-5DD0-AC25F73AC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A78AB-3E58-503F-1D1D-AA21156F8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9DEC8-2F46-CBD6-5802-B5DCDC6D9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965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5966B-F767-3622-91D1-CB2DC495B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 1 – input </a:t>
            </a:r>
            <a:endParaRPr lang="en-GB" dirty="0"/>
          </a:p>
        </p:txBody>
      </p:sp>
      <p:pic>
        <p:nvPicPr>
          <p:cNvPr id="8" name="Content Placeholder 7" descr="A white square with green and blue dots&#10;&#10;Description automatically generated">
            <a:extLst>
              <a:ext uri="{FF2B5EF4-FFF2-40B4-BE49-F238E27FC236}">
                <a16:creationId xmlns:a16="http://schemas.microsoft.com/office/drawing/2014/main" id="{C2D156EE-7B33-4D80-53A0-99AC4AF7ED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6052"/>
            <a:ext cx="10515600" cy="409048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64831-2F32-92D1-7662-7609151DF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AEB04-5BEB-7C06-0C0E-A2D4A9871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ACA3B-7505-AB1F-6EDD-E82DACE41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659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B8270-F4F2-D670-F281-292EB915E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 1 – output </a:t>
            </a:r>
            <a:endParaRPr lang="en-GB" dirty="0"/>
          </a:p>
        </p:txBody>
      </p:sp>
      <p:pic>
        <p:nvPicPr>
          <p:cNvPr id="8" name="Content Placeholder 7" descr="A green and blue dotted square&#10;&#10;Description automatically generated">
            <a:extLst>
              <a:ext uri="{FF2B5EF4-FFF2-40B4-BE49-F238E27FC236}">
                <a16:creationId xmlns:a16="http://schemas.microsoft.com/office/drawing/2014/main" id="{BCE47075-7811-BE52-16B1-274C07AF98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6052"/>
            <a:ext cx="10515600" cy="409048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377EC-9B36-B0F7-AEB9-BF2E1BD90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27F41-6419-BB87-090E-D12D2BF59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6CC29-40B1-3351-D9AD-BD06CA9B7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643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44F23-E0AE-A167-4E05-4E7DA8296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 2 – input </a:t>
            </a:r>
            <a:endParaRPr lang="en-GB" dirty="0"/>
          </a:p>
        </p:txBody>
      </p:sp>
      <p:pic>
        <p:nvPicPr>
          <p:cNvPr id="8" name="Content Placeholder 7" descr="A white square with green and blue dots&#10;&#10;Description automatically generated">
            <a:extLst>
              <a:ext uri="{FF2B5EF4-FFF2-40B4-BE49-F238E27FC236}">
                <a16:creationId xmlns:a16="http://schemas.microsoft.com/office/drawing/2014/main" id="{44CB7705-61CD-C255-7D5B-B4D982B7FE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6052"/>
            <a:ext cx="10515600" cy="409048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48AD8-9B7F-72AA-B920-88ABED93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FF75C-7CAF-E9E5-A078-0AE5CF613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ADC56-47CE-E823-DFD2-F6972DA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4493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F41C6-B1F6-4D79-49DC-4D61948E8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 2 – output </a:t>
            </a:r>
            <a:endParaRPr lang="en-GB" dirty="0"/>
          </a:p>
        </p:txBody>
      </p:sp>
      <p:pic>
        <p:nvPicPr>
          <p:cNvPr id="8" name="Content Placeholder 7" descr="A green and blue dotted square&#10;&#10;Description automatically generated">
            <a:extLst>
              <a:ext uri="{FF2B5EF4-FFF2-40B4-BE49-F238E27FC236}">
                <a16:creationId xmlns:a16="http://schemas.microsoft.com/office/drawing/2014/main" id="{70ADB5BA-E224-FDB2-291D-009B1924A7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6052"/>
            <a:ext cx="10515600" cy="409048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3DFAB-E866-48FA-ACEB-317477702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67486-EF0A-425F-EFB8-ACB8C5FAC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E2609-4AA7-8BD4-C309-3795F028B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7795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453FE-C536-15FA-DAE4-4692DA5C7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 3 – Coaxial feeds</a:t>
            </a:r>
            <a:endParaRPr lang="en-GB" dirty="0"/>
          </a:p>
        </p:txBody>
      </p:sp>
      <p:pic>
        <p:nvPicPr>
          <p:cNvPr id="8" name="Content Placeholder 7" descr="A grey rectangular object with yellow knobs&#10;&#10;Description automatically generated">
            <a:extLst>
              <a:ext uri="{FF2B5EF4-FFF2-40B4-BE49-F238E27FC236}">
                <a16:creationId xmlns:a16="http://schemas.microsoft.com/office/drawing/2014/main" id="{A123A59E-E6DA-2889-5EB7-A46B395F28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9304"/>
            <a:ext cx="10515600" cy="408398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34895-C043-DF53-E683-E2C1591A2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ACFD5-9174-33A6-CEEF-C4EAD7E1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42560-F1C4-D6CA-579A-9F50892D5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8054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BF681-F7E6-4AFE-E6D9-59CF250B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 3 – issues 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D1F89B-20D6-C510-C1EA-774B271FA4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4298" cy="4351338"/>
          </a:xfrm>
        </p:spPr>
        <p:txBody>
          <a:bodyPr/>
          <a:lstStyle/>
          <a:p>
            <a:r>
              <a:rPr lang="en-US" dirty="0"/>
              <a:t>Probe distance to back-short</a:t>
            </a:r>
          </a:p>
          <a:p>
            <a:r>
              <a:rPr lang="en-US" dirty="0"/>
              <a:t>Probe distance to polarizer</a:t>
            </a:r>
          </a:p>
          <a:p>
            <a:r>
              <a:rPr lang="en-US" dirty="0"/>
              <a:t>Probe height</a:t>
            </a:r>
          </a:p>
          <a:p>
            <a:r>
              <a:rPr lang="en-US" dirty="0"/>
              <a:t>Probe radius</a:t>
            </a:r>
          </a:p>
          <a:p>
            <a:r>
              <a:rPr lang="en-US" dirty="0"/>
              <a:t>Port isolation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D6A90-FCC2-CEB5-6408-E0A8C8F03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9E3AA-E68C-121B-E933-3AA49CBDF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A3BE7-BA08-28CF-55E0-870538C5C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18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C19538E-A9DA-A4FB-6C4E-C44E261EDC9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894" y="2292672"/>
            <a:ext cx="5901906" cy="346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7855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797F5-851A-06F0-A9D0-F55615689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 1 – prototype output </a:t>
            </a:r>
            <a:endParaRPr lang="en-GB" dirty="0"/>
          </a:p>
        </p:txBody>
      </p:sp>
      <p:pic>
        <p:nvPicPr>
          <p:cNvPr id="8" name="Content Placeholder 7" descr="A white square with blue dots&#10;&#10;Description automatically generated">
            <a:extLst>
              <a:ext uri="{FF2B5EF4-FFF2-40B4-BE49-F238E27FC236}">
                <a16:creationId xmlns:a16="http://schemas.microsoft.com/office/drawing/2014/main" id="{1ABEB298-4800-2009-4E34-E329EC815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6052"/>
            <a:ext cx="10515600" cy="409048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E52D9-D736-EFAF-4A46-DFC32ACD2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16BC5-5D5B-FEB8-2A44-86E439260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242FA-4961-BE20-C6E3-059B2F64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1675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CEA95-4ACB-86D4-5A46-AF839EB1F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82F08-D46D-594E-E099-867CCF757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Introduction</a:t>
            </a:r>
            <a:endParaRPr lang="en-US" dirty="0"/>
          </a:p>
          <a:p>
            <a:r>
              <a:rPr lang="en-US" dirty="0"/>
              <a:t>Stage 1 – Polarizer</a:t>
            </a:r>
          </a:p>
          <a:p>
            <a:pPr lvl="1"/>
            <a:r>
              <a:rPr lang="en-US" dirty="0"/>
              <a:t>Choice of parameters, design</a:t>
            </a:r>
          </a:p>
          <a:p>
            <a:r>
              <a:rPr lang="en-US" dirty="0"/>
              <a:t>Stage 2 – Single waveguide feed</a:t>
            </a:r>
          </a:p>
          <a:p>
            <a:pPr lvl="1"/>
            <a:r>
              <a:rPr lang="en-US" dirty="0"/>
              <a:t>Design verification</a:t>
            </a:r>
          </a:p>
          <a:p>
            <a:r>
              <a:rPr lang="en-US" dirty="0"/>
              <a:t>Stage 3 – Coaxial feeds</a:t>
            </a:r>
          </a:p>
          <a:p>
            <a:pPr lvl="1"/>
            <a:r>
              <a:rPr lang="en-US" dirty="0"/>
              <a:t>Prototype finalization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B96DF4-27B3-B349-5547-E017EF78C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DDBE53-71D2-1A29-2147-40E6BA1FA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5250F-DD87-FF7E-95B6-AEC81B422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0254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16834-5B21-FF5F-1FCE-0E9320F08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603D2-0160-957E-F7FA-D7D3F6184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8B927-BEBB-9994-1E5E-51554BB5C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13588-9C35-B9AC-D2BE-24BB76196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20</a:t>
            </a:fld>
            <a:endParaRPr lang="en-GB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A44DC00-04B4-A949-320B-4166F4FC7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 have succeeded in:</a:t>
            </a:r>
          </a:p>
          <a:p>
            <a:pPr lvl="1"/>
            <a:r>
              <a:rPr lang="en-US" dirty="0"/>
              <a:t>First prototype</a:t>
            </a:r>
          </a:p>
          <a:p>
            <a:pPr lvl="1"/>
            <a:r>
              <a:rPr lang="en-US" dirty="0"/>
              <a:t>Rough dimensions which allow for fabrication cost estimation</a:t>
            </a:r>
          </a:p>
          <a:p>
            <a:r>
              <a:rPr lang="en-US" dirty="0"/>
              <a:t>What I am struggling with:</a:t>
            </a:r>
          </a:p>
          <a:p>
            <a:pPr lvl="1"/>
            <a:r>
              <a:rPr lang="en-US" dirty="0"/>
              <a:t>Fine tuning of coax to waveguide transitions</a:t>
            </a:r>
          </a:p>
          <a:p>
            <a:pPr lvl="1"/>
            <a:r>
              <a:rPr lang="en-US" dirty="0"/>
              <a:t>Port isolation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0172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48576-175E-7B0C-9444-AA2DD2F1AF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76B438-35E8-A5B7-DDC7-DB945593EB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for your attention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1812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1C702-7A01-ABD2-A614-7126E783C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D1C48-E979-9303-9028-FC7DCE6E8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Material: aluminum</a:t>
            </a:r>
          </a:p>
          <a:p>
            <a:r>
              <a:rPr lang="en-US" dirty="0"/>
              <a:t>Target frequency band: 5 to 6 GHz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Reference waveguide</a:t>
            </a:r>
          </a:p>
          <a:p>
            <a:r>
              <a:rPr lang="en-US" dirty="0"/>
              <a:t>Identification: WR159</a:t>
            </a:r>
          </a:p>
          <a:p>
            <a:r>
              <a:rPr lang="en-US" dirty="0"/>
              <a:t>Inner dimensions: 40.39 x 20.19 mm</a:t>
            </a:r>
          </a:p>
          <a:p>
            <a:r>
              <a:rPr lang="en-US" dirty="0"/>
              <a:t>Recommended frequency: 4.90 to 7.05 GHz</a:t>
            </a:r>
          </a:p>
          <a:p>
            <a:r>
              <a:rPr lang="en-US" dirty="0"/>
              <a:t>Cutoff frequency lowest mode: 3.71 GHz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05F5D-5AF5-D96A-C58A-F897324E3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EA5BE-9654-EB73-9311-89B33B7C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3CD07-2303-83F6-8A55-50E1F20E6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8043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3CBB4-FAF9-79DB-7D99-4FD990339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 1: Polarizer</a:t>
            </a:r>
            <a:endParaRPr lang="en-GB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E49B11D-8FEF-5D0B-DC33-CFC0B4E86C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9304"/>
            <a:ext cx="10515600" cy="408398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29667-5CFB-2222-CC4B-0C7C539E3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E27E9-7E1F-F3C7-7702-E4419011F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74F3D-9E6D-F5D0-8398-C57C15C3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597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4749-7B2A-CEBD-B43C-8F1F71838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 1 – goals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1456A-0458-1572-E639-3B5CB6988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Similar cutoff frequency to the reference waveguide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Mode amplitude ratio close to 1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Mode phase lag per unit length high as possible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All these goals are in mutual contradiction, so a trade-off decision is required.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60C09-EAF2-BB29-19B1-7F3360677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A1985-CC4C-2789-6D9F-FE0DD342B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B764B-EA20-92F9-0A77-EB1388E7C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645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655BD-4317-56CC-4E56-6E6CFAA29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Cutoff frequency</a:t>
            </a:r>
            <a:endParaRPr lang="en-GB" dirty="0"/>
          </a:p>
        </p:txBody>
      </p:sp>
      <p:pic>
        <p:nvPicPr>
          <p:cNvPr id="8" name="Content Placeholder 7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2CBD428C-505D-5C09-9AAE-FA5322469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1772"/>
            <a:ext cx="10515600" cy="411904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70518-F490-5D59-6064-2E0066F72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D842E-8981-321A-0720-2FD2D80E2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72A1C-A1CC-3792-4BA8-55C571383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262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644ED-7A83-1B21-562D-D41EF2D1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 amplitude ratio</a:t>
            </a:r>
            <a:endParaRPr lang="en-GB" dirty="0"/>
          </a:p>
        </p:txBody>
      </p:sp>
      <p:pic>
        <p:nvPicPr>
          <p:cNvPr id="8" name="Content Placeholder 7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E17CB58E-6975-79BC-63D0-497EE1CD84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1772"/>
            <a:ext cx="10515600" cy="411904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789A4-7C3A-BAA5-C235-2F4D377D8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54450-495C-B102-4612-7D18BE6E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71580-8AA6-FBDC-255A-E99BD7F9F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759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BD443-6F3A-3A63-C81D-7FD990C64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Length required for 90° mode phase lag</a:t>
            </a:r>
            <a:endParaRPr lang="en-GB" dirty="0"/>
          </a:p>
        </p:txBody>
      </p:sp>
      <p:pic>
        <p:nvPicPr>
          <p:cNvPr id="8" name="Content Placeholder 7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20E18BB0-CD4B-DBF5-7005-5EDE7CAA69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1772"/>
            <a:ext cx="10515600" cy="411904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DE86F-A4FD-9EC9-1E6B-A67C18831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82883-D4DE-7689-E0F7-CDA029C54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304E-E79F-8A7D-B2C9-C6FEB164C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173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268FF-DA9F-2B56-DC20-8FD9B1580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 1 – results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ABCBA-44EB-7518-132A-875660879D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polarizer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6E559C-3D51-F7ED-1782-3C1CA0076F1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dirty="0"/>
              <a:t>Side length: 50 mm</a:t>
            </a:r>
          </a:p>
          <a:p>
            <a:r>
              <a:rPr lang="en-US" sz="2000" dirty="0"/>
              <a:t>Chamfer width: 24 mm</a:t>
            </a:r>
          </a:p>
          <a:p>
            <a:r>
              <a:rPr lang="en-US" sz="2000" dirty="0"/>
              <a:t>Transversal length: 134 mm</a:t>
            </a:r>
          </a:p>
          <a:p>
            <a:r>
              <a:rPr lang="en-US" sz="2000" dirty="0"/>
              <a:t>Cutoff frequency: 3.66 GHz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F3F747-037F-2060-718F-17DDB691E8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Reference waveguide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12AC09-4D3E-2838-CC57-7703975749A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2000" dirty="0"/>
              <a:t>Inner dimensions: 40.39 x 20.19 mm</a:t>
            </a:r>
          </a:p>
          <a:p>
            <a:r>
              <a:rPr lang="en-US" sz="2000" dirty="0"/>
              <a:t>Cutoff frequency: 3.71 GHz</a:t>
            </a:r>
          </a:p>
          <a:p>
            <a:r>
              <a:rPr lang="en-US" sz="2000" dirty="0"/>
              <a:t>Recommended frequency: 4.90 to 7.05 GHz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14F9C7-04F6-4564-D89B-C9B32887B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2024/09/04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6FDC52-30DD-12BA-8CBF-013F49619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progress report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EB76F2-E0F8-AC79-DEE3-2E808695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C7DDA-0AF4-4357-B84A-31C679DCE7E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8052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rogress_report-Cambria">
      <a:majorFont>
        <a:latin typeface="Cambria"/>
        <a:ea typeface=""/>
        <a:cs typeface=""/>
      </a:majorFont>
      <a:minorFont>
        <a:latin typeface="Cambria Math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2693</TotalTime>
  <Words>367</Words>
  <Application>Microsoft Office PowerPoint</Application>
  <PresentationFormat>Widescreen</PresentationFormat>
  <Paragraphs>125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Arial</vt:lpstr>
      <vt:lpstr>Cambria</vt:lpstr>
      <vt:lpstr>Cambria Math</vt:lpstr>
      <vt:lpstr>Office Theme</vt:lpstr>
      <vt:lpstr>Dual circularly polarized waveguide antenna</vt:lpstr>
      <vt:lpstr>Outline</vt:lpstr>
      <vt:lpstr>Introduction</vt:lpstr>
      <vt:lpstr>Stage 1: Polarizer</vt:lpstr>
      <vt:lpstr>Stage 1 – goals</vt:lpstr>
      <vt:lpstr>Cutoff frequency</vt:lpstr>
      <vt:lpstr>Mode amplitude ratio</vt:lpstr>
      <vt:lpstr>Length required for 90° mode phase lag</vt:lpstr>
      <vt:lpstr>Stage 1 – results</vt:lpstr>
      <vt:lpstr>Mode 1</vt:lpstr>
      <vt:lpstr>Mode 2</vt:lpstr>
      <vt:lpstr>Stage 2: Single waveguide feed</vt:lpstr>
      <vt:lpstr>Mode 1 – input </vt:lpstr>
      <vt:lpstr>Mode 1 – output </vt:lpstr>
      <vt:lpstr>Mode 2 – input </vt:lpstr>
      <vt:lpstr>Mode 2 – output </vt:lpstr>
      <vt:lpstr>Stage 3 – Coaxial feeds</vt:lpstr>
      <vt:lpstr>Stage 3 – issues </vt:lpstr>
      <vt:lpstr>Mode 1 – prototype output 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Inductive wireless power transfer</dc:title>
  <dc:creator>Martin Šimák</dc:creator>
  <cp:lastModifiedBy>Martin Šimák</cp:lastModifiedBy>
  <cp:revision>280</cp:revision>
  <dcterms:created xsi:type="dcterms:W3CDTF">2024-03-02T04:18:21Z</dcterms:created>
  <dcterms:modified xsi:type="dcterms:W3CDTF">2024-09-04T06:35:46Z</dcterms:modified>
</cp:coreProperties>
</file>

<file path=docProps/thumbnail.jpeg>
</file>